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FA11A2-268C-4B30-B745-C3F4A3A40D48}">
  <a:tblStyle styleId="{B6FA11A2-268C-4B30-B745-C3F4A3A40D4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E780FBF-1DAD-43B5-AC19-07A885FDB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46784d52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46784d5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46784d5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46784d5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3ce1a27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3ce1a27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3ce1a27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3ce1a27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646784d52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646784d52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46784d52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46784d52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573435e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573435e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573435ee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573435ee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46784d52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46784d5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6d68cf09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76d68cf09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3ecbe50c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3ecbe50c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3ce1a276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3ce1a276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5416f2f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5416f2f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5416f2f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5416f2f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5416f2fe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5416f2fe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45416f2fe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45416f2fe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5416f2fe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5416f2fe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5416f2fe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5416f2fe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46784d52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46784d52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cs.toronto.edu/~rsalakhu/papers/srivastava14a.pdf" TargetMode="External"/><Relationship Id="rId4" Type="http://schemas.openxmlformats.org/officeDocument/2006/relationships/hyperlink" Target="https://magazine.sebastianraschka.com/p/from-gpt-2-to-gpt-oss-analyzing-th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rOEsux6DuSI3jcDd1EcXcxEb2AydzG_O/view" TargetMode="External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pytorch.org/tutorials/recipes/recipes/profiler_recipe.html" TargetMode="External"/><Relationship Id="rId4" Type="http://schemas.openxmlformats.org/officeDocument/2006/relationships/hyperlink" Target="https://developer.nvidia.com/nvidia-visual-profiler" TargetMode="External"/><Relationship Id="rId5" Type="http://schemas.openxmlformats.org/officeDocument/2006/relationships/hyperlink" Target="https://www.intel.com/content/www/us/en/developer/tools/oneapi/vtune-profiler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Deep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57800" y="14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pic>
        <p:nvPicPr>
          <p:cNvPr descr="{&quot;font&quot;:{&quot;color&quot;:&quot;#000000&quot;,&quot;size&quot;:9.5,&quot;family&quot;:&quot;Arial&quot;},&quot;backgroundColor&quot;:&quot;#FFFFFF&quot;,&quot;type&quot;:&quot;lalign*&quot;,&quot;backgroundColorModified&quot;:false,&quot;id&quot;:&quot;6&quot;,&quot;aid&quot;:null,&quot;code&quot;:&quot;\\begin{lalign*}\n&amp;{\\text{Recall}\\;\\text{the}\\;\\text{weight}\\;\\text{update}\\;\\text{equation.}\\;}\\\\\n&amp;{\\theta_{t+1}=\\theta_{t}-\\eta\\frac{\\partial e}{\\partial \\theta_{t}}\\,}\\\\\n&amp;{\\text{Here}\\;\\text{I'm}\\;\\text{using}\\;\\theta\\,\\text{instead}\\;\\text{of}\\;w\\,\\text{for}\\;\\text{parameters}.\\,e\\,\\text{is}\\;\\text{the}\\;\\text{value}\\;\\text{of}\\;\\text{the}\\;\\text{Loss}\\;\\text{function}\\;L\\left(\\theta\\right)\\,\\text{and}\\;\\eta\\;\\text{is}\\;\\text{the}\\;\\text{learning}\\;\\text{rate}}\\\\\n&amp;{}\\\\\n&amp;{\\text{Adding}\\;\\text{regularization,}}\\\\\n&amp;{\\theta_{t+1}=\\theta_{t}-\\eta\\left(\\frac{\\partial e}{\\partial \\theta_{t}}+2\\lambda\\sum_{j}^{}\\theta\\right)}\\\\\n&amp;{\\text{Notice}\\;\\text{that}\\;\\text{the}\\;\\text{regularization}\\;\\text{parameter}\\;\\text{ends}\\;\\text{up}\\;\\text{being}\\;\\text{multiplied}\\;\\text{by}\\;\\text{the}\\;\\text{learnin}g\\,\\text{rate}}\\\\\n&amp;{\\text{So}\\;\\text{if}\\;\\text{we}\\;\\text{use}\\;\\text{a}\\;\\text{learning}\\;\\text{rate}\\;\\text{schedule,}\\;\\text{the}\\;\\text{effective}\\;\\text{regularization}\\;\\text{strength}\\;\\text{will}\\;\\text{end}\\;\\text{up}\\;\\text{}}\\\\\n&amp;{\\text{decaying}\\;\\text{as}\\;\\text{well}}\\\\\n&amp;{}\\\\\n&amp;{}\\\\\n&amp;{}\t\n\\end{lalign*}&quot;,&quot;ts&quot;:1755359848649,&quot;cs&quot;:&quot;D/s1lBeQ7nmKTCyGipd+1A==&quot;,&quot;size&quot;:{&quot;width&quot;:701.5,&quot;height&quot;:217.5}}"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95" y="718902"/>
            <a:ext cx="6681788" cy="207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>
            <a:off x="312575" y="2895050"/>
            <a:ext cx="74475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Generally, regularization is not applied to bias parameters. This is because bias often represents a "baseline prediction" (e.g., class prior probability). Regularizing it could distort this baseline estimate.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Thinking of weights as the “slopes” of lines and biases as the “intercepts.”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Penalizing slopes keeps the line from becoming too steep (simpler model).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Penalizing intercepts just pushes the line toward the origin, which doesn’t really fight overfitting — it just shifts everything awkwardly.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Note: lambda is called “weight decay” in Pytorch.. But there is a </a:t>
            </a:r>
            <a:r>
              <a:rPr lang="en" sz="900">
                <a:solidFill>
                  <a:schemeClr val="dk1"/>
                </a:solidFill>
              </a:rPr>
              <a:t>subtlety, which we’ll discuss later..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If you are curious: Fixing Weight Decay Regularization in Adam” (Loshchilov &amp; Hutter, 2017)</a:t>
            </a:r>
            <a:r>
              <a:rPr lang="en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262700" y="312750"/>
            <a:ext cx="524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262700" y="950350"/>
            <a:ext cx="76860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Regularization means imposing constraints on the optimization process to meet certain desirable properties.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Another regularization method is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Dropout</a:t>
            </a:r>
            <a:r>
              <a:rPr lang="en" sz="1100">
                <a:solidFill>
                  <a:schemeClr val="dk1"/>
                </a:solidFill>
              </a:rPr>
              <a:t>, where during training, we randomly “drop” (set to zero) a fraction of neurons in a layer. Setting to zero means setting the corresponding activations to 0. The subset of neurons set to 0 is called “dropout mask”. This mask changes every training iteration.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The intuition is that </a:t>
            </a:r>
            <a:r>
              <a:rPr lang="en" sz="1100">
                <a:solidFill>
                  <a:schemeClr val="dk1"/>
                </a:solidFill>
              </a:rPr>
              <a:t>Neurons can’t rely on specific other neurons being present and thus learn more </a:t>
            </a:r>
            <a:r>
              <a:rPr b="1" lang="en" sz="1100">
                <a:solidFill>
                  <a:schemeClr val="dk1"/>
                </a:solidFill>
              </a:rPr>
              <a:t>independent, robust features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Dropout used to be quite popular in older networks to prevent overfitting, but less common in latest Transformer-based networks. This is because the size of training datasets is huge, and each training sample is only seen a small number of times, making overfitting is less of a problem. See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this</a:t>
            </a:r>
            <a:r>
              <a:rPr lang="en" sz="1100">
                <a:solidFill>
                  <a:schemeClr val="dk1"/>
                </a:solidFill>
              </a:rPr>
              <a:t> article (search for dropout)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2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2: Classifying points on a Spiral Dataset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726" y="1062325"/>
            <a:ext cx="4726650" cy="34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1025" y="1170100"/>
            <a:ext cx="3939600" cy="32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60"/>
              <a:t>In our first Neural Network example, we considered a regression problem, where the network was trained to predict the value of a sine function. Now we’ll consider a classification problem in 2D, where we have a set of points that lie on one of the arms of a spiral dataset. The task is to predict the label of the arm for each point. </a:t>
            </a:r>
            <a:endParaRPr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60"/>
              <a:t>Key differences from before:</a:t>
            </a:r>
            <a:endParaRPr sz="1260"/>
          </a:p>
          <a:p>
            <a:pPr indent="-3086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60"/>
              <a:buChar char="-"/>
            </a:pPr>
            <a:r>
              <a:rPr lang="en" sz="1260"/>
              <a:t>The dimension of our input data is now 2, rather than 1 </a:t>
            </a:r>
            <a:endParaRPr sz="1260"/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" sz="1260"/>
              <a:t>We’ll use cross-entropy loss rather than mean square error</a:t>
            </a:r>
            <a:endParaRPr sz="1260"/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" sz="1260"/>
              <a:t>Use of regularization </a:t>
            </a:r>
            <a:endParaRPr sz="1260"/>
          </a:p>
          <a:p>
            <a:pPr indent="-3086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Char char="-"/>
            </a:pPr>
            <a:r>
              <a:rPr lang="en" sz="1260"/>
              <a:t>Logging metrics in Tensorboard</a:t>
            </a:r>
            <a:endParaRPr sz="126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 title="class_edges_w_relu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277300" y="22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using TensorBoard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250" y="391275"/>
            <a:ext cx="357290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212200" y="1431375"/>
            <a:ext cx="1396200" cy="464100"/>
          </a:xfrm>
          <a:prstGeom prst="roundRect">
            <a:avLst>
              <a:gd fmla="val 93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Pytorch Program</a:t>
            </a:r>
            <a:endParaRPr sz="1200"/>
          </a:p>
        </p:txBody>
      </p:sp>
      <p:sp>
        <p:nvSpPr>
          <p:cNvPr id="161" name="Google Shape;161;p26"/>
          <p:cNvSpPr/>
          <p:nvPr/>
        </p:nvSpPr>
        <p:spPr>
          <a:xfrm>
            <a:off x="2583650" y="1431400"/>
            <a:ext cx="1396200" cy="464100"/>
          </a:xfrm>
          <a:prstGeom prst="roundRect">
            <a:avLst>
              <a:gd fmla="val 93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Logs directory</a:t>
            </a:r>
            <a:endParaRPr sz="1200"/>
          </a:p>
        </p:txBody>
      </p:sp>
      <p:cxnSp>
        <p:nvCxnSpPr>
          <p:cNvPr id="162" name="Google Shape;162;p26"/>
          <p:cNvCxnSpPr>
            <a:stCxn id="160" idx="3"/>
            <a:endCxn id="161" idx="1"/>
          </p:cNvCxnSpPr>
          <p:nvPr/>
        </p:nvCxnSpPr>
        <p:spPr>
          <a:xfrm>
            <a:off x="1608400" y="1663425"/>
            <a:ext cx="97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6"/>
          <p:cNvSpPr/>
          <p:nvPr/>
        </p:nvSpPr>
        <p:spPr>
          <a:xfrm>
            <a:off x="2583650" y="2312400"/>
            <a:ext cx="1396200" cy="534300"/>
          </a:xfrm>
          <a:prstGeom prst="roundRect">
            <a:avLst>
              <a:gd fmla="val 93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Tensorboard Server</a:t>
            </a:r>
            <a:endParaRPr sz="1100"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774" y="3027612"/>
            <a:ext cx="4346450" cy="1289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6"/>
          <p:cNvCxnSpPr>
            <a:stCxn id="163" idx="0"/>
            <a:endCxn id="161" idx="2"/>
          </p:cNvCxnSpPr>
          <p:nvPr/>
        </p:nvCxnSpPr>
        <p:spPr>
          <a:xfrm rot="10800000">
            <a:off x="3281750" y="1895400"/>
            <a:ext cx="0" cy="4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6"/>
          <p:cNvCxnSpPr>
            <a:endCxn id="163" idx="3"/>
          </p:cNvCxnSpPr>
          <p:nvPr/>
        </p:nvCxnSpPr>
        <p:spPr>
          <a:xfrm flipH="1">
            <a:off x="3979850" y="1981350"/>
            <a:ext cx="1303800" cy="59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6"/>
          <p:cNvSpPr txBox="1"/>
          <p:nvPr/>
        </p:nvSpPr>
        <p:spPr>
          <a:xfrm>
            <a:off x="1794025" y="1308500"/>
            <a:ext cx="82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Metrics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475" y="4351825"/>
            <a:ext cx="7229749" cy="7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277300" y="2360925"/>
            <a:ext cx="18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Pip install tensorboard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70" name="Google Shape;170;p26"/>
          <p:cNvGraphicFramePr/>
          <p:nvPr/>
        </p:nvGraphicFramePr>
        <p:xfrm>
          <a:off x="212200" y="63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{B6FA11A2-268C-4B30-B745-C3F4A3A40D48}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1" name="Google Shape;171;p26"/>
          <p:cNvGraphicFramePr/>
          <p:nvPr/>
        </p:nvGraphicFramePr>
        <p:xfrm>
          <a:off x="231250" y="91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{B6FA11A2-268C-4B30-B745-C3F4A3A40D48}</a:tableStyleId>
              </a:tblPr>
              <a:tblGrid>
                <a:gridCol w="44821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Primary Use:</a:t>
                      </a:r>
                      <a:r>
                        <a:rPr lang="en" sz="1200"/>
                        <a:t> Visualize training metrics and debugging info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26"/>
          <p:cNvSpPr txBox="1"/>
          <p:nvPr/>
        </p:nvSpPr>
        <p:spPr>
          <a:xfrm>
            <a:off x="22900" y="4872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simple_nn2.py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3968700" y="1422238"/>
            <a:ext cx="975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Can be local or cloud storage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144100" y="2421813"/>
            <a:ext cx="975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Can run locally or cloud-hosted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5324850" y="1663425"/>
            <a:ext cx="1218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UI: Can use port forwarding if Tensorboard server running remotely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619550" y="2322000"/>
            <a:ext cx="943500" cy="1329300"/>
          </a:xfrm>
          <a:prstGeom prst="roundRect">
            <a:avLst>
              <a:gd fmla="val 93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Program</a:t>
            </a:r>
            <a:endParaRPr/>
          </a:p>
        </p:txBody>
      </p:sp>
      <p:cxnSp>
        <p:nvCxnSpPr>
          <p:cNvPr id="181" name="Google Shape;181;p27"/>
          <p:cNvCxnSpPr>
            <a:stCxn id="180" idx="3"/>
            <a:endCxn id="182" idx="1"/>
          </p:cNvCxnSpPr>
          <p:nvPr/>
        </p:nvCxnSpPr>
        <p:spPr>
          <a:xfrm>
            <a:off x="1563050" y="2986650"/>
            <a:ext cx="13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7"/>
          <p:cNvSpPr/>
          <p:nvPr/>
        </p:nvSpPr>
        <p:spPr>
          <a:xfrm>
            <a:off x="2882275" y="2283750"/>
            <a:ext cx="1110900" cy="1405800"/>
          </a:xfrm>
          <a:prstGeom prst="roundRect">
            <a:avLst>
              <a:gd fmla="val 93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MLFlow Server</a:t>
            </a:r>
            <a:endParaRPr/>
          </a:p>
        </p:txBody>
      </p:sp>
      <p:cxnSp>
        <p:nvCxnSpPr>
          <p:cNvPr id="183" name="Google Shape;183;p27"/>
          <p:cNvCxnSpPr>
            <a:endCxn id="184" idx="0"/>
          </p:cNvCxnSpPr>
          <p:nvPr/>
        </p:nvCxnSpPr>
        <p:spPr>
          <a:xfrm>
            <a:off x="1581025" y="3416750"/>
            <a:ext cx="870600" cy="5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7"/>
          <p:cNvSpPr txBox="1"/>
          <p:nvPr/>
        </p:nvSpPr>
        <p:spPr>
          <a:xfrm>
            <a:off x="1678450" y="2933050"/>
            <a:ext cx="11109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Metadata</a:t>
            </a:r>
            <a:br>
              <a:rPr lang="en" sz="700">
                <a:solidFill>
                  <a:schemeClr val="dk1"/>
                </a:solidFill>
              </a:rPr>
            </a:br>
            <a:r>
              <a:rPr lang="en" sz="700">
                <a:solidFill>
                  <a:schemeClr val="dk1"/>
                </a:solidFill>
              </a:rPr>
              <a:t>Params, metrics, tags..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150450" y="916950"/>
            <a:ext cx="5797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Primary Use:</a:t>
            </a:r>
            <a:r>
              <a:rPr lang="en" sz="1100">
                <a:solidFill>
                  <a:schemeClr val="dk2"/>
                </a:solidFill>
              </a:rPr>
              <a:t> End-to-end ML lifecycle: track experiments, manage models, deployments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Run MLFlow server with:</a:t>
            </a:r>
            <a:endParaRPr sz="11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000">
                <a:solidFill>
                  <a:schemeClr val="dk2"/>
                </a:solidFill>
              </a:rPr>
              <a:t>backend store</a:t>
            </a:r>
            <a:r>
              <a:rPr lang="en" sz="1000">
                <a:solidFill>
                  <a:schemeClr val="dk2"/>
                </a:solidFill>
              </a:rPr>
              <a:t>: Typically a database such as PostGres, MySQL, or MSSQL. For storing parameters, metrics, and tags</a:t>
            </a:r>
            <a:endParaRPr sz="10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" sz="1000">
                <a:solidFill>
                  <a:schemeClr val="dk2"/>
                </a:solidFill>
              </a:rPr>
              <a:t>artifact store:</a:t>
            </a:r>
            <a:r>
              <a:rPr lang="en" sz="1000">
                <a:solidFill>
                  <a:schemeClr val="dk2"/>
                </a:solidFill>
              </a:rPr>
              <a:t> </a:t>
            </a:r>
            <a:r>
              <a:rPr lang="en" sz="1000">
                <a:solidFill>
                  <a:schemeClr val="dk2"/>
                </a:solidFill>
              </a:rPr>
              <a:t>local</a:t>
            </a:r>
            <a:r>
              <a:rPr lang="en" sz="1000">
                <a:solidFill>
                  <a:schemeClr val="dk2"/>
                </a:solidFill>
              </a:rPr>
              <a:t> directory or cloud storage such as S3. For large artifacts such as model weights, checkpoints.. 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152" y="3967600"/>
            <a:ext cx="5164647" cy="140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899" y="283375"/>
            <a:ext cx="2731900" cy="36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369875" y="3755725"/>
            <a:ext cx="135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If no mlflow tracking server configured, mlflow client will write metrics to local mlruns directory</a:t>
            </a:r>
            <a:endParaRPr sz="800">
              <a:solidFill>
                <a:schemeClr val="dk2"/>
              </a:solidFill>
            </a:endParaRPr>
          </a:p>
        </p:txBody>
      </p:sp>
      <p:cxnSp>
        <p:nvCxnSpPr>
          <p:cNvPr id="190" name="Google Shape;190;p27"/>
          <p:cNvCxnSpPr>
            <a:endCxn id="191" idx="1"/>
          </p:cNvCxnSpPr>
          <p:nvPr/>
        </p:nvCxnSpPr>
        <p:spPr>
          <a:xfrm>
            <a:off x="3998700" y="2654400"/>
            <a:ext cx="5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7"/>
          <p:cNvSpPr/>
          <p:nvPr/>
        </p:nvSpPr>
        <p:spPr>
          <a:xfrm>
            <a:off x="4572000" y="2322000"/>
            <a:ext cx="1110900" cy="664800"/>
          </a:xfrm>
          <a:prstGeom prst="roundRect">
            <a:avLst>
              <a:gd fmla="val 93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store</a:t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1896175" y="3993050"/>
            <a:ext cx="1110900" cy="664800"/>
          </a:xfrm>
          <a:prstGeom prst="roundRect">
            <a:avLst>
              <a:gd fmla="val 935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 store</a:t>
            </a: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 rot="10800000">
            <a:off x="1577200" y="2638375"/>
            <a:ext cx="13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7"/>
          <p:cNvSpPr txBox="1"/>
          <p:nvPr>
            <p:ph type="title"/>
          </p:nvPr>
        </p:nvSpPr>
        <p:spPr>
          <a:xfrm>
            <a:off x="233825" y="22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using MLFlow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1563050" y="2221963"/>
            <a:ext cx="1319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Artifact location, presigned S3 URLs..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1917863" y="3416850"/>
            <a:ext cx="60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Artifacts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3933650" y="2371825"/>
            <a:ext cx="70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Metadata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7075" y="47212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simple_nn2_mlflow.py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233825" y="22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using Weights and Biases</a:t>
            </a:r>
            <a:endParaRPr/>
          </a:p>
        </p:txBody>
      </p:sp>
      <p:graphicFrame>
        <p:nvGraphicFramePr>
          <p:cNvPr id="203" name="Google Shape;203;p28"/>
          <p:cNvGraphicFramePr/>
          <p:nvPr/>
        </p:nvGraphicFramePr>
        <p:xfrm>
          <a:off x="348025" y="91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{5E780FBF-1DAD-43B5-AC19-07A885FDB517}</a:tableStyleId>
              </a:tblPr>
              <a:tblGrid>
                <a:gridCol w="2782400"/>
                <a:gridCol w="2782400"/>
                <a:gridCol w="2782400"/>
              </a:tblGrid>
              <a:tr h="382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Area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Weights &amp; Biases (W&amp;B)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MLflow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55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Core goal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Experiment tracking &amp; collaboration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End-to-end ML lifecycle (track, package, registry, serve)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5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Hosting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Primarily </a:t>
                      </a:r>
                      <a:r>
                        <a:rPr b="1" lang="en" sz="1200"/>
                        <a:t>SaaS</a:t>
                      </a:r>
                      <a:r>
                        <a:rPr lang="en" sz="1200"/>
                        <a:t> (with enterprise self-host/on-prem options)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Open source</a:t>
                      </a:r>
                      <a:r>
                        <a:rPr lang="en" sz="1200"/>
                        <a:t>, easy to self-host (FS/DB/S3/GCS/etc.)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5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Experiment tracking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Excellent UI/UX, live dashboards, rich comparisons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Solid tracking; simpler UI; highly portable metadata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73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Hyperparam optimization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Sweeps</a:t>
                      </a:r>
                      <a:r>
                        <a:rPr lang="en" sz="1200"/>
                        <a:t>: first-class HPO with schedulers/search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native HPO; plug in Optuna/Ray/Tune and log to MLflow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5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Collaboration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Reports, tables, comments, sharing, org features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Basic comparisons; collaboration mostly via your infra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Cost/lock-in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SaaS convenience; enterprise plans; some lock-in risk via UI features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 license cost; infra cost only; minimal lock-in (files/API)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4" name="Google Shape;204;p28"/>
          <p:cNvSpPr txBox="1"/>
          <p:nvPr/>
        </p:nvSpPr>
        <p:spPr>
          <a:xfrm>
            <a:off x="348025" y="4785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https://wandb.ai/site/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233825" y="22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HW Monitoring Tools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150450" y="916950"/>
            <a:ext cx="7556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To analyze hardware metrics such as GPU utilization, time taken by various CUDA kernels etc, there are several tools, some HW vendor specific, some offered by deep learning libraries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Pytorch profiler</a:t>
            </a:r>
            <a:r>
              <a:rPr lang="en" sz="1100">
                <a:solidFill>
                  <a:schemeClr val="dk2"/>
                </a:solidFill>
              </a:rPr>
              <a:t> for determining the most expensive operators in the model. The UI is integrated with TensorBoard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NVIDIA Visual Profiler:</a:t>
            </a:r>
            <a:r>
              <a:rPr lang="en" sz="1100">
                <a:solidFill>
                  <a:schemeClr val="dk2"/>
                </a:solidFill>
              </a:rPr>
              <a:t> Detailed GPU-level stats. Great for low-level GPU profiling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Intel VTune:</a:t>
            </a:r>
            <a:r>
              <a:rPr lang="en" sz="1100">
                <a:solidFill>
                  <a:schemeClr val="dk2"/>
                </a:solidFill>
              </a:rPr>
              <a:t> Profiler from Intel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We’ll look at Pytorch profiler and NVIDIA Visual Profiler in detail when we discuss running Neural Networks on GPUs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11700" y="24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K-Fold Cross Validation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370775" y="1829700"/>
            <a:ext cx="4652100" cy="32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260"/>
              <a:t>Naive training loop:</a:t>
            </a:r>
            <a:endParaRPr b="1" sz="12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i="1" lang="en" sz="1060"/>
              <a:t>For every epoch:</a:t>
            </a:r>
            <a:endParaRPr i="1" sz="10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i="1" lang="en" sz="1060"/>
              <a:t>	For all training data:</a:t>
            </a:r>
            <a:endParaRPr i="1" sz="10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i="1" lang="en" sz="1060"/>
              <a:t>		Sample data and run training loop on training data</a:t>
            </a:r>
            <a:endParaRPr i="1" sz="10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i="1" lang="en" sz="1060"/>
              <a:t>	Evaluate performance on validation data</a:t>
            </a:r>
            <a:endParaRPr i="1" sz="10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i="1" lang="en" sz="1060"/>
              <a:t>End Training</a:t>
            </a:r>
            <a:endParaRPr i="1" sz="10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i="1" lang="en" sz="1060"/>
              <a:t>Evaluate performance on trained model on held out test data</a:t>
            </a:r>
            <a:endParaRPr i="1" sz="10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060"/>
              <a:t>But what if validation subset contains important data we want training to see?</a:t>
            </a:r>
            <a:endParaRPr sz="10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260"/>
              <a:t>	</a:t>
            </a:r>
            <a:endParaRPr sz="1260"/>
          </a:p>
        </p:txBody>
      </p:sp>
      <p:sp>
        <p:nvSpPr>
          <p:cNvPr id="217" name="Google Shape;217;p30"/>
          <p:cNvSpPr/>
          <p:nvPr/>
        </p:nvSpPr>
        <p:spPr>
          <a:xfrm>
            <a:off x="646700" y="1132625"/>
            <a:ext cx="1603800" cy="2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2250500" y="1132625"/>
            <a:ext cx="448500" cy="219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2699000" y="1132625"/>
            <a:ext cx="448500" cy="219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 rot="5400000">
            <a:off x="1381725" y="686500"/>
            <a:ext cx="86400" cy="155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1196350" y="1477525"/>
            <a:ext cx="55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Train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2" name="Google Shape;222;p30"/>
          <p:cNvSpPr/>
          <p:nvPr/>
        </p:nvSpPr>
        <p:spPr>
          <a:xfrm rot="5400000">
            <a:off x="2408725" y="1221850"/>
            <a:ext cx="103500" cy="468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 rot="5400000">
            <a:off x="2871500" y="1221850"/>
            <a:ext cx="103500" cy="468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2176225" y="1477525"/>
            <a:ext cx="56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Validate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2757250" y="1477525"/>
            <a:ext cx="79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Test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5320375" y="295925"/>
            <a:ext cx="3772500" cy="2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60">
                <a:solidFill>
                  <a:schemeClr val="dk2"/>
                </a:solidFill>
              </a:rPr>
              <a:t>K-Fold Cross Validation:</a:t>
            </a:r>
            <a:endParaRPr b="1" sz="106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">
                <a:solidFill>
                  <a:schemeClr val="dk2"/>
                </a:solidFill>
              </a:rPr>
              <a:t>Shuffle &amp; Split the dataset into K folds (e.g., K=5).</a:t>
            </a:r>
            <a:endParaRPr sz="106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60">
                <a:solidFill>
                  <a:schemeClr val="dk2"/>
                </a:solidFill>
              </a:rPr>
              <a:t>Iteration:</a:t>
            </a:r>
            <a:r>
              <a:rPr lang="en" sz="1060">
                <a:solidFill>
                  <a:schemeClr val="dk2"/>
                </a:solidFill>
              </a:rPr>
              <a:t> For each of the K folds:</a:t>
            </a:r>
            <a:endParaRPr sz="1060">
              <a:solidFill>
                <a:schemeClr val="dk2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60">
                <a:solidFill>
                  <a:schemeClr val="dk2"/>
                </a:solidFill>
              </a:rPr>
              <a:t>Use K-1 folds for training.</a:t>
            </a:r>
            <a:endParaRPr sz="1060">
              <a:solidFill>
                <a:schemeClr val="dk2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60">
                <a:solidFill>
                  <a:schemeClr val="dk2"/>
                </a:solidFill>
              </a:rPr>
              <a:t>Use the remaining 1 fold for validation (testing).</a:t>
            </a:r>
            <a:endParaRPr sz="106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60">
                <a:solidFill>
                  <a:schemeClr val="dk2"/>
                </a:solidFill>
              </a:rPr>
              <a:t>Repeat until every fold has served as the validation set exactly once.</a:t>
            </a:r>
            <a:br>
              <a:rPr lang="en" sz="1060">
                <a:solidFill>
                  <a:schemeClr val="dk2"/>
                </a:solidFill>
              </a:rPr>
            </a:br>
            <a:endParaRPr sz="106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0">
                <a:solidFill>
                  <a:schemeClr val="dk2"/>
                </a:solidFill>
              </a:rPr>
              <a:t>Aggregate results by averaging the performance metrics (accuracy, F1, RMSE, etc.).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5391850" y="2722650"/>
            <a:ext cx="30000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060">
                <a:solidFill>
                  <a:schemeClr val="dk2"/>
                </a:solidFill>
              </a:rPr>
              <a:t>Example:</a:t>
            </a:r>
            <a:endParaRPr b="1" sz="106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60">
                <a:solidFill>
                  <a:schemeClr val="dk2"/>
                </a:solidFill>
              </a:rPr>
              <a:t>Dataset → split into folds: [F1, F2, F3]</a:t>
            </a:r>
            <a:endParaRPr sz="1060">
              <a:solidFill>
                <a:schemeClr val="dk2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n" sz="1060">
                <a:solidFill>
                  <a:schemeClr val="dk2"/>
                </a:solidFill>
              </a:rPr>
              <a:t>Run 1:</a:t>
            </a:r>
            <a:r>
              <a:rPr lang="en" sz="1060">
                <a:solidFill>
                  <a:schemeClr val="dk2"/>
                </a:solidFill>
              </a:rPr>
              <a:t> Train = [F2+F3], Test = [F1]</a:t>
            </a:r>
            <a:endParaRPr sz="1060">
              <a:solidFill>
                <a:schemeClr val="dk2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n" sz="1060">
                <a:solidFill>
                  <a:schemeClr val="dk2"/>
                </a:solidFill>
              </a:rPr>
              <a:t>Run 2:</a:t>
            </a:r>
            <a:r>
              <a:rPr lang="en" sz="1060">
                <a:solidFill>
                  <a:schemeClr val="dk2"/>
                </a:solidFill>
              </a:rPr>
              <a:t> Train = [F1+F3], Test = [F2]</a:t>
            </a:r>
            <a:endParaRPr sz="1060">
              <a:solidFill>
                <a:schemeClr val="dk2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n" sz="1060">
                <a:solidFill>
                  <a:schemeClr val="dk2"/>
                </a:solidFill>
              </a:rPr>
              <a:t>Run 3:</a:t>
            </a:r>
            <a:r>
              <a:rPr lang="en" sz="1060">
                <a:solidFill>
                  <a:schemeClr val="dk2"/>
                </a:solidFill>
              </a:rPr>
              <a:t> Train = [F1+F2], Test = [F3]</a:t>
            </a:r>
            <a:endParaRPr sz="106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060">
                <a:solidFill>
                  <a:schemeClr val="dk2"/>
                </a:solidFill>
              </a:rPr>
              <a:t>Final performance = average of all 5 test results.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4746850" y="4619550"/>
            <a:ext cx="40656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60">
                <a:solidFill>
                  <a:schemeClr val="dk2"/>
                </a:solidFill>
              </a:rPr>
              <a:t>Generally not used during large Neural Network training..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Schedule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293225"/>
            <a:ext cx="8520600" cy="32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 Entropy Loss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Regularization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a Neural Network to classify points on a spiral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Monitoring and tracking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K-Fold Cross Validation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Learning rate schedule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can be misleading, specially when dataset is unbalanced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1" name="Google Shape;241;p32"/>
          <p:cNvGraphicFramePr/>
          <p:nvPr/>
        </p:nvGraphicFramePr>
        <p:xfrm>
          <a:off x="918075" y="240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{5E780FBF-1DAD-43B5-AC19-07A885FDB517}</a:tableStyleId>
              </a:tblPr>
              <a:tblGrid>
                <a:gridCol w="1107400"/>
                <a:gridCol w="110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2" name="Google Shape;242;p32"/>
          <p:cNvSpPr txBox="1"/>
          <p:nvPr/>
        </p:nvSpPr>
        <p:spPr>
          <a:xfrm>
            <a:off x="1031150" y="2074600"/>
            <a:ext cx="101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Declare H0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2084475" y="2074600"/>
            <a:ext cx="101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Declare H1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311700" y="2428600"/>
            <a:ext cx="54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Is H0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311700" y="2798350"/>
            <a:ext cx="54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Is H1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941400" y="3367550"/>
            <a:ext cx="3822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C0D0E"/>
                </a:solidFill>
                <a:highlight>
                  <a:srgbClr val="FFFFFF"/>
                </a:highlight>
              </a:rPr>
              <a:t>precision is the fraction of events where we </a:t>
            </a:r>
            <a:r>
              <a:rPr i="1" lang="en" sz="1150">
                <a:solidFill>
                  <a:srgbClr val="0C0D0E"/>
                </a:solidFill>
                <a:highlight>
                  <a:srgbClr val="FFFFFF"/>
                </a:highlight>
              </a:rPr>
              <a:t>correctly</a:t>
            </a:r>
            <a:r>
              <a:rPr lang="en" sz="1150">
                <a:solidFill>
                  <a:srgbClr val="0C0D0E"/>
                </a:solidFill>
                <a:highlight>
                  <a:srgbClr val="FFFFFF"/>
                </a:highlight>
              </a:rPr>
              <a:t> declared h0, out of all instances where we declared h0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3433875" y="2335250"/>
            <a:ext cx="3822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C0D0E"/>
                </a:solidFill>
                <a:highlight>
                  <a:srgbClr val="FFFFFF"/>
                </a:highlight>
              </a:rPr>
              <a:t>Recall is the fraction of events where we </a:t>
            </a:r>
            <a:r>
              <a:rPr i="1" lang="en" sz="1150">
                <a:solidFill>
                  <a:srgbClr val="0C0D0E"/>
                </a:solidFill>
                <a:highlight>
                  <a:srgbClr val="FFFFFF"/>
                </a:highlight>
              </a:rPr>
              <a:t>correctly</a:t>
            </a:r>
            <a:r>
              <a:rPr lang="en" sz="1150">
                <a:solidFill>
                  <a:srgbClr val="0C0D0E"/>
                </a:solidFill>
                <a:highlight>
                  <a:srgbClr val="FFFFFF"/>
                </a:highlight>
              </a:rPr>
              <a:t> declared h0, out of all instances that are h0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Entropy Loss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21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In the previous slide, our network produced a real value, which could be compared to the true value using Mean Square Error loss</a:t>
            </a:r>
            <a:endParaRPr sz="1600"/>
          </a:p>
        </p:txBody>
      </p:sp>
      <p:pic>
        <p:nvPicPr>
          <p:cNvPr descr="{&quot;backgroundColorModified&quot;:false,&quot;aid&quot;:null,&quot;id&quot;:&quot;1&quot;,&quot;type&quot;:&quot;lalign*&quot;,&quot;code&quot;:&quot;\\begin{lalign*}\n&amp;{y_{i}=f_{\\theta}\\left(x_{i}\\right)}\\\\\n&amp;{L\\,=\\,\\frac{1}{n}\\sum_{i=1}^{n}\\left(\\hat{y}_{i}-y_{i}\\right)^{2}}\\\\\n&amp;{\\hat{y}_{i}:\\,\\text{True}\\;\\text{values}}\\\\\n&amp;{f:\\,\\text{Neural}\\;\\text{Network}\\;\\text{parameterized}\\;\\text{by}\\;\\theta}\t\n\\end{lalign*}&quot;,&quot;backgroundColor&quot;:&quot;#FFFFFF&quot;,&quot;font&quot;:{&quot;size&quot;:12,&quot;family&quot;:&quot;Arial&quot;,&quot;color&quot;:&quot;#595959&quot;},&quot;ts&quot;:1755216603921,&quot;cs&quot;:&quot;5pue2QdVWhsagRCrUTYy4w==&quot;,&quot;size&quot;:{&quot;width&quot;:328.9709958005249,&quot;height&quot;:129.94229921259844}}"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00" y="1952900"/>
            <a:ext cx="3133449" cy="12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88625" y="3391675"/>
            <a:ext cx="8520600" cy="21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But what if we have a classification problem, where each data point is a class label?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In such as case, the network needs to output the probability distribution over classes, i.e., a vector, where each entry is a probability of a class. 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Entropy Loss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First we need to convert network output into probabilities. This is done using a Softmax function. Say there are K classes</a:t>
            </a:r>
            <a:endParaRPr sz="1600"/>
          </a:p>
        </p:txBody>
      </p:sp>
      <p:sp>
        <p:nvSpPr>
          <p:cNvPr id="76" name="Google Shape;76;p16"/>
          <p:cNvSpPr/>
          <p:nvPr/>
        </p:nvSpPr>
        <p:spPr>
          <a:xfrm>
            <a:off x="1611625" y="2072100"/>
            <a:ext cx="656400" cy="49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font&quot;:{&quot;size&quot;:14,&quot;family&quot;:&quot;Arial&quot;,&quot;color&quot;:&quot;#000000&quot;},&quot;type&quot;:&quot;$$&quot;,&quot;backgroundColorModified&quot;:false,&quot;id&quot;:&quot;3&quot;,&quot;aid&quot;:null,&quot;code&quot;:&quot;$$f_{\\theta}\\left(x\\right)$$&quot;,&quot;backgroundColor&quot;:&quot;#EEEEEE&quot;,&quot;ts&quot;:1755217193477,&quot;cs&quot;:&quot;ebk20vktDPhjmfZ3hlPO8g==&quot;,&quot;size&quot;:{&quot;width&quot;:49.833333333333336,&quot;height&quot;:22}}"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488" y="2217075"/>
            <a:ext cx="474663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id&quot;:&quot;3&quot;,&quot;font&quot;:{&quot;family&quot;:&quot;Arial&quot;,&quot;color&quot;:&quot;#000000&quot;,&quot;size&quot;:14},&quot;code&quot;:&quot;$$x$$&quot;,&quot;type&quot;:&quot;$$&quot;,&quot;backgroundColor&quot;:&quot;#EEEEEE&quot;,&quot;ts&quot;:1755217224382,&quot;cs&quot;:&quot;gDw5HS7k9p4iDn5NEy3pFA==&quot;,&quot;size&quot;:{&quot;width&quot;:10.666666666666666,&quot;height&quot;:10}}"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9" y="2274225"/>
            <a:ext cx="10160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>
            <a:endCxn id="76" idx="1"/>
          </p:cNvCxnSpPr>
          <p:nvPr/>
        </p:nvCxnSpPr>
        <p:spPr>
          <a:xfrm>
            <a:off x="1322725" y="2321850"/>
            <a:ext cx="28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6"/>
          <p:cNvCxnSpPr/>
          <p:nvPr/>
        </p:nvCxnSpPr>
        <p:spPr>
          <a:xfrm>
            <a:off x="2268025" y="2321850"/>
            <a:ext cx="28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{&quot;id&quot;:&quot;3&quot;,&quot;backgroundColorModified&quot;:false,&quot;backgroundColor&quot;:&quot;#EEEEEE&quot;,&quot;font&quot;:{&quot;color&quot;:&quot;#000000&quot;,&quot;size&quot;:14,&quot;family&quot;:&quot;Arial&quot;},&quot;type&quot;:&quot;$$&quot;,&quot;code&quot;:&quot;$$l\\,\\left(K\\times1\\right)$$&quot;,&quot;aid&quot;:null,&quot;ts&quot;:1755217375364,&quot;cs&quot;:&quot;B3e7Q0TMU/1UwHNEOT1nBQ==&quot;,&quot;size&quot;:{&quot;width&quot;:85.33333333333333,&quot;height&quot;:22}}"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240" y="2217084"/>
            <a:ext cx="81280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3816400" y="2072100"/>
            <a:ext cx="920400" cy="49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cxnSp>
        <p:nvCxnSpPr>
          <p:cNvPr id="83" name="Google Shape;83;p16"/>
          <p:cNvCxnSpPr/>
          <p:nvPr/>
        </p:nvCxnSpPr>
        <p:spPr>
          <a:xfrm>
            <a:off x="3527500" y="2321850"/>
            <a:ext cx="28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6"/>
          <p:cNvSpPr txBox="1"/>
          <p:nvPr/>
        </p:nvSpPr>
        <p:spPr>
          <a:xfrm>
            <a:off x="2429675" y="2601150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2"/>
                </a:solidFill>
              </a:rPr>
              <a:t>l </a:t>
            </a:r>
            <a:r>
              <a:rPr lang="en">
                <a:solidFill>
                  <a:schemeClr val="dk2"/>
                </a:solidFill>
              </a:rPr>
              <a:t>for logits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{&quot;font&quot;:{&quot;size&quot;:11,&quot;family&quot;:&quot;Arial&quot;,&quot;color&quot;:&quot;#000000&quot;},&quot;aid&quot;:null,&quot;type&quot;:&quot;$$&quot;,&quot;backgroundColorModified&quot;:false,&quot;backgroundColor&quot;:&quot;#FFFFFF&quot;,&quot;code&quot;:&quot;$$\\text{Softmax(}l_{i}\\text{)}\\;\\text{=}\\frac{\\exp\\left(l_{i}\\right)}{\\sum_{i=1}^{K}\\exp\\left(l_{i}\\right)}$$&quot;,&quot;id&quot;:&quot;4&quot;,&quot;ts&quot;:1755220878455,&quot;cs&quot;:&quot;B0RFm1hFxmYfElkksY7NNw==&quot;,&quot;size&quot;:{&quot;width&quot;:204.66666666666666,&quot;height&quot;:46}}"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3220" y="2679624"/>
            <a:ext cx="1949450" cy="43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/>
          <p:nvPr/>
        </p:nvCxnSpPr>
        <p:spPr>
          <a:xfrm>
            <a:off x="4736800" y="2321825"/>
            <a:ext cx="28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{&quot;code&quot;:&quot;$$y=\\text{Softmax(}l\\text{)}$$&quot;,&quot;backgroundColorModified&quot;:false,&quot;id&quot;:&quot;3&quot;,&quot;aid&quot;:null,&quot;font&quot;:{&quot;family&quot;:&quot;Arial&quot;,&quot;color&quot;:&quot;#000000&quot;,&quot;size&quot;:14},&quot;type&quot;:&quot;$$&quot;,&quot;backgroundColor&quot;:&quot;#EEEEEE&quot;,&quot;ts&quot;:1755217658709,&quot;cs&quot;:&quot;Ve9YPvmryOoG27ZrNIWAuQ==&quot;,&quot;size&quot;:{&quot;width&quot;:140.16666666666666,&quot;height&quot;:22}}"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6710" y="2217045"/>
            <a:ext cx="1335088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20025" y="314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Now say the true probability distribution is defined by </a:t>
            </a:r>
            <a:r>
              <a:rPr i="1" lang="en" sz="1600"/>
              <a:t>pi. </a:t>
            </a:r>
            <a:r>
              <a:rPr lang="en" sz="1600"/>
              <a:t>Then</a:t>
            </a:r>
            <a:endParaRPr sz="1600"/>
          </a:p>
        </p:txBody>
      </p:sp>
      <p:pic>
        <p:nvPicPr>
          <p:cNvPr descr="{&quot;code&quot;:&quot;$$\\text{x-entropy-loss(}y\\text{)}\\;\\text{=}-\\sum_{i=1}^{K}p_{i}\\log_{}\\left(y_{i}\\right)$$&quot;,&quot;type&quot;:&quot;$$&quot;,&quot;id&quot;:&quot;4&quot;,&quot;backgroundColorModified&quot;:false,&quot;aid&quot;:null,&quot;font&quot;:{&quot;family&quot;:&quot;Arial&quot;,&quot;color&quot;:&quot;#000000&quot;,&quot;size&quot;:11},&quot;backgroundColor&quot;:&quot;#FFFFFF&quot;,&quot;ts&quot;:1755221148731,&quot;cs&quot;:&quot;x4wEYk6cL/HjwXtb7K8Hkg==&quot;,&quot;size&quot;:{&quot;width&quot;:263.40000000000003,&quot;height&quot;:47.200000000000024}}" id="89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6930" y="3821549"/>
            <a:ext cx="2508885" cy="4495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533250" y="437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Usually </a:t>
            </a:r>
            <a:r>
              <a:rPr i="1" lang="en" sz="1600"/>
              <a:t>p</a:t>
            </a:r>
            <a:r>
              <a:rPr lang="en" sz="1600"/>
              <a:t> is a one-hot vector. It is 1 for the class x belongs to, and 0 everywhere else.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Entropy Loss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5206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Let’s consider a binary classification example. Here K = 2</a:t>
            </a:r>
            <a:endParaRPr sz="1600"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4100" y="2514900"/>
            <a:ext cx="85206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Let’s say p_1 = 1. If the network gets it right, y_1 is close to 1, and x-entropy loss is low. Similarly if the network gets it wrong, y_1 is low, and x-entropy loss is high.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To use it within a Neural Network, we need to calculate its derivative! </a:t>
            </a:r>
            <a:endParaRPr sz="1600"/>
          </a:p>
        </p:txBody>
      </p:sp>
      <p:pic>
        <p:nvPicPr>
          <p:cNvPr descr="{&quot;type&quot;:&quot;$$&quot;,&quot;id&quot;:&quot;4&quot;,&quot;backgroundColor&quot;:&quot;#FFFFFF&quot;,&quot;aid&quot;:null,&quot;font&quot;:{&quot;size&quot;:11,&quot;color&quot;:&quot;#000000&quot;,&quot;family&quot;:&quot;Arial&quot;},&quot;backgroundColorModified&quot;:false,&quot;code&quot;:&quot;$$\\text{x-entropy-loss(}y\\text{)}\\;\\text{=}-p_{1}\\log_{}\\left(y_{1}\\right)-\\left(1-p_{1}\\right)\\log_{}\\left(1-y_{1}\\right)$$&quot;,&quot;ts&quot;:1755221105735,&quot;cs&quot;:&quot;nxWn0T+h796LdqUdVCaqpw==&quot;,&quot;size&quot;:{&quot;width&quot;:407.6666666666667,&quot;height&quot;:17.666666666666668}}"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50" y="1971831"/>
            <a:ext cx="3883025" cy="1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Entropy Loss: Derivative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Let’s consider a binary classification example. Here K = 2</a:t>
            </a:r>
            <a:endParaRPr sz="1600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78775" y="3127250"/>
            <a:ext cx="85206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Let’s now derive the partial of </a:t>
            </a:r>
            <a:r>
              <a:rPr i="1" lang="en" sz="1600"/>
              <a:t>e</a:t>
            </a:r>
            <a:r>
              <a:rPr lang="en" sz="1600"/>
              <a:t> against partial of </a:t>
            </a:r>
            <a:r>
              <a:rPr i="1" lang="en" sz="1600"/>
              <a:t>l </a:t>
            </a:r>
            <a:r>
              <a:rPr lang="en" sz="1600"/>
              <a:t>using basic math </a:t>
            </a:r>
            <a:r>
              <a:rPr lang="en" sz="1600"/>
              <a:t> </a:t>
            </a:r>
            <a:endParaRPr sz="1600"/>
          </a:p>
        </p:txBody>
      </p:sp>
      <p:pic>
        <p:nvPicPr>
          <p:cNvPr descr="{&quot;id&quot;:&quot;4&quot;,&quot;backgroundColor&quot;:&quot;#FFFFFF&quot;,&quot;backgroundColorModified&quot;:false,&quot;aid&quot;:null,&quot;code&quot;:&quot;$$y_{i\\,}\\text{=}\\frac{\\exp\\left(l_{i}\\right)}{\\sum_{i=1}^{K}\\exp\\left(l_{i}\\right)}$$&quot;,&quot;font&quot;:{&quot;size&quot;:11,&quot;family&quot;:&quot;Arial&quot;,&quot;color&quot;:&quot;#000000&quot;},&quot;type&quot;:&quot;$$&quot;,&quot;ts&quot;:1755221767658,&quot;cs&quot;:&quot;W2pharTkNijPupzWty204A==&quot;,&quot;size&quot;:{&quot;width&quot;:131,&quot;height&quot;:46}}"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607" y="1807699"/>
            <a:ext cx="12477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family&quot;:&quot;Arial&quot;,&quot;size&quot;:11},&quot;type&quot;:&quot;$$&quot;,&quot;id&quot;:&quot;4&quot;,&quot;aid&quot;:null,&quot;code&quot;:&quot;$$e\\,=\\,L\\left(y\\right)\\;\\text{=}-\\sum_{i=1}^{K}p_{i}\\log_{}\\left(y_{i}\\right)$$&quot;,&quot;backgroundColorModified&quot;:false,&quot;backgroundColor&quot;:&quot;#FFFFFF&quot;,&quot;ts&quot;:1755221791143,&quot;cs&quot;:&quot;nJb4xPP3YBfPNyPSX53Khg==&quot;,&quot;size&quot;:{&quot;width&quot;:208.66666666666666,&quot;height&quot;:47}}"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5094" y="1801986"/>
            <a:ext cx="19875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4&quot;,&quot;code&quot;:&quot;\\begin{lalign*}\n&amp;{\\text{We}\\;\\text{need}\\;\\frac{\\partial e}{\\partial l}}\\\\\n&amp;{\\text{If}\\;l\\,\\text{is}\\;\\text{a}\\;m\\times1\\,\\text{vector,}\\;\\text{then}\\;\\text{above}\\;\\text{is}\\;\\text{also}\\;\\text{a}\\;m\\times1\\;\\text{vector}}\t\n\\end{lalign*}&quot;,&quot;backgroundColorModified&quot;:false,&quot;font&quot;:{&quot;family&quot;:&quot;Arial&quot;,&quot;color&quot;:&quot;#000000&quot;,&quot;size&quot;:11},&quot;backgroundColor&quot;:&quot;#FFFFFF&quot;,&quot;type&quot;:&quot;lalign*&quot;,&quot;ts&quot;:1755221919276,&quot;cs&quot;:&quot;LWRbP96Cq4nx6Y9YxZH5bQ==&quot;,&quot;size&quot;:{&quot;width&quot;:402.6666666666667,&quot;height&quot;:57.666666666666664}}"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582" y="2334751"/>
            <a:ext cx="3835400" cy="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33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Cross Entropy Loss: Derivative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6859" l="0" r="3297" t="1808"/>
          <a:stretch/>
        </p:blipFill>
        <p:spPr>
          <a:xfrm>
            <a:off x="4632500" y="93075"/>
            <a:ext cx="4009346" cy="50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62700" y="312750"/>
            <a:ext cx="33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Entropy Loss: Derivative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23983" l="4028" r="24548" t="0"/>
          <a:stretch/>
        </p:blipFill>
        <p:spPr>
          <a:xfrm>
            <a:off x="3948225" y="76200"/>
            <a:ext cx="3516238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62700" y="312750"/>
            <a:ext cx="524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62700" y="950350"/>
            <a:ext cx="7686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Regularization means imposing constraints on the optimization process to meet certain desirable properties. Eg.,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It is a good idea to keep the weights of a Neural Network small.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Large weights make the model more </a:t>
            </a:r>
            <a:r>
              <a:rPr b="1" lang="en" sz="1100">
                <a:solidFill>
                  <a:schemeClr val="dk1"/>
                </a:solidFill>
              </a:rPr>
              <a:t>sensitive</a:t>
            </a:r>
            <a:r>
              <a:rPr lang="en" sz="1100">
                <a:solidFill>
                  <a:schemeClr val="dk1"/>
                </a:solidFill>
              </a:rPr>
              <a:t> to input noise → risk of overfitting.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Small weights encourage </a:t>
            </a:r>
            <a:r>
              <a:rPr b="1" lang="en" sz="1100">
                <a:solidFill>
                  <a:schemeClr val="dk1"/>
                </a:solidFill>
              </a:rPr>
              <a:t>simpler functions</a:t>
            </a:r>
            <a:r>
              <a:rPr lang="en" sz="1100">
                <a:solidFill>
                  <a:schemeClr val="dk1"/>
                </a:solidFill>
              </a:rPr>
              <a:t>, which often generalize better.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This can be accomplished by adding a weight dependent term to the loss function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{&quot;font&quot;:{&quot;family&quot;:&quot;Arial&quot;,&quot;size&quot;:11,&quot;color&quot;:&quot;#000000&quot;},&quot;id&quot;:&quot;5&quot;,&quot;backgroundColor&quot;:&quot;#FFFFFF&quot;,&quot;type&quot;:&quot;lalign*&quot;,&quot;aid&quot;:null,&quot;backgroundColorModified&quot;:false,&quot;code&quot;:&quot;\\begin{lalign*}\n&amp;{L_{reg}\\left(\\theta\\right)=L\\left(\\theta\\right)+\\lambda\\sum_{j}^{}\\theta_{j\\,}^{2}\\,}\\\\\n&amp;{\\text{The}\\;\\text{sum}\\;\\text{is}\\;\\text{over}\\;\\theta,\\,\\text{which}\\;\\text{is}\\;\\text{all}\\;\\text{the}\\;\\text{parameters}\\;\\text{of}\\;\\text{the}\\;\\text{Neural}\\;\\text{Network}}\\\\\n&amp;{\\frac{\\partial L_{reg}}{\\partial\\theta}=\\frac{\\partial L_{}}{\\partial\\theta}+2\\lambda\\sum_{j}^{}\\theta_{j}}\\\\\n&amp;{\\lambda:\\,\\text{Regularization}\\;\\text{strength}}\\\\\n&amp;{\\text{We}\\;\\text{generally}\\;\\text{let}\\;\\text{the}\\;\\text{coefficient}\\;\\text{2}\\;\\text{absorb}\\;\\text{into}\\;\\lambda}\t\n\\end{lalign*}&quot;,&quot;ts&quot;:1755359489458,&quot;cs&quot;:&quot;/axHKRTCjsdJCpYa12O3fA==&quot;,&quot;size&quot;:{&quot;width&quot;:513,&quot;height&quot;:158.99999999999997}}"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25" y="2884995"/>
            <a:ext cx="488632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